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6" r:id="rId9"/>
    <p:sldId id="267" r:id="rId10"/>
    <p:sldId id="268" r:id="rId11"/>
    <p:sldId id="269" r:id="rId12"/>
    <p:sldId id="270" r:id="rId13"/>
    <p:sldId id="271" r:id="rId14"/>
    <p:sldId id="265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3" r:id="rId26"/>
    <p:sldId id="284" r:id="rId27"/>
    <p:sldId id="285" r:id="rId28"/>
    <p:sldId id="286" r:id="rId2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276" autoAdjust="0"/>
  </p:normalViewPr>
  <p:slideViewPr>
    <p:cSldViewPr snapToGrid="0">
      <p:cViewPr varScale="1">
        <p:scale>
          <a:sx n="80" d="100"/>
          <a:sy n="80" d="100"/>
        </p:scale>
        <p:origin x="3378" y="84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F3B887-B357-44C8-98FE-4A0314428DED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816BF9-126D-45AF-BBAE-D5959276B6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088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Изначально разработка </a:t>
            </a:r>
            <a:r>
              <a:rPr lang="en-US" dirty="0">
                <a:solidFill>
                  <a:srgbClr val="BCBEC4"/>
                </a:solidFill>
                <a:effectLst/>
              </a:rPr>
              <a:t>CRDT</a:t>
            </a:r>
            <a:r>
              <a:rPr lang="ru-RU" dirty="0">
                <a:solidFill>
                  <a:srgbClr val="BCBEC4"/>
                </a:solidFill>
                <a:effectLst/>
              </a:rPr>
              <a:t> была мотивирована совместным редактированием текста и мобильными вычислениями.</a:t>
            </a:r>
            <a:br>
              <a:rPr lang="ru-RU" dirty="0">
                <a:solidFill>
                  <a:srgbClr val="BCBEC4"/>
                </a:solidFill>
                <a:effectLst/>
              </a:rPr>
            </a:br>
            <a:r>
              <a:rPr lang="ru-RU" dirty="0">
                <a:solidFill>
                  <a:srgbClr val="BCBEC4"/>
                </a:solidFill>
                <a:effectLst/>
              </a:rPr>
              <a:t>CRDT также использовались в системах онлайн-чата, онлайн-гемблинге и на платформе распространения музыки </a:t>
            </a:r>
            <a:r>
              <a:rPr lang="ru-RU" dirty="0" err="1">
                <a:solidFill>
                  <a:srgbClr val="BCBEC4"/>
                </a:solidFill>
                <a:effectLst/>
              </a:rPr>
              <a:t>SoundCloud</a:t>
            </a:r>
            <a:r>
              <a:rPr lang="ru-RU" dirty="0">
                <a:solidFill>
                  <a:srgbClr val="BCBEC4"/>
                </a:solidFill>
                <a:effectLst/>
              </a:rPr>
              <a:t>. Распределённые базы данных </a:t>
            </a:r>
            <a:r>
              <a:rPr lang="ru-RU" dirty="0" err="1">
                <a:solidFill>
                  <a:srgbClr val="BCBEC4"/>
                </a:solidFill>
                <a:effectLst/>
              </a:rPr>
              <a:t>NoSQL</a:t>
            </a:r>
            <a:r>
              <a:rPr lang="ru-RU" dirty="0">
                <a:solidFill>
                  <a:srgbClr val="BCBEC4"/>
                </a:solidFill>
                <a:effectLst/>
              </a:rPr>
              <a:t> — </a:t>
            </a:r>
            <a:r>
              <a:rPr lang="ru-RU" dirty="0" err="1">
                <a:solidFill>
                  <a:srgbClr val="BCBEC4"/>
                </a:solidFill>
                <a:effectLst/>
              </a:rPr>
              <a:t>Redis</a:t>
            </a:r>
            <a:r>
              <a:rPr lang="ru-RU" dirty="0">
                <a:solidFill>
                  <a:srgbClr val="BCBEC4"/>
                </a:solidFill>
                <a:effectLst/>
              </a:rPr>
              <a:t>, </a:t>
            </a:r>
            <a:r>
              <a:rPr lang="ru-RU" dirty="0" err="1">
                <a:solidFill>
                  <a:srgbClr val="BCBEC4"/>
                </a:solidFill>
                <a:effectLst/>
              </a:rPr>
              <a:t>Riak</a:t>
            </a:r>
            <a:r>
              <a:rPr lang="ru-RU" dirty="0">
                <a:solidFill>
                  <a:srgbClr val="BCBEC4"/>
                </a:solidFill>
                <a:effectLst/>
              </a:rPr>
              <a:t> и </a:t>
            </a:r>
            <a:r>
              <a:rPr lang="ru-RU" dirty="0" err="1">
                <a:solidFill>
                  <a:srgbClr val="BCBEC4"/>
                </a:solidFill>
                <a:effectLst/>
              </a:rPr>
              <a:t>Cosmos</a:t>
            </a:r>
            <a:r>
              <a:rPr lang="ru-RU" dirty="0">
                <a:solidFill>
                  <a:srgbClr val="BCBEC4"/>
                </a:solidFill>
                <a:effectLst/>
              </a:rPr>
              <a:t> DB — поддерживают типы данных CRDT.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81148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Я нашел видео от Мартина </a:t>
            </a:r>
            <a:r>
              <a:rPr lang="ru-RU" dirty="0" err="1"/>
              <a:t>Клеппмана</a:t>
            </a:r>
            <a:r>
              <a:rPr lang="ru-RU" dirty="0"/>
              <a:t> о том, какой сложный </a:t>
            </a:r>
            <a:r>
              <a:rPr lang="en-US" dirty="0"/>
              <a:t>CRDT</a:t>
            </a:r>
            <a:r>
              <a:rPr lang="ru-RU" dirty="0"/>
              <a:t>. </a:t>
            </a:r>
          </a:p>
          <a:p>
            <a:r>
              <a:rPr lang="ru-RU" dirty="0"/>
              <a:t>Он разработал </a:t>
            </a:r>
            <a:r>
              <a:rPr lang="en-US" dirty="0"/>
              <a:t>CRDT</a:t>
            </a:r>
            <a:r>
              <a:rPr lang="ru-RU" dirty="0"/>
              <a:t> для</a:t>
            </a:r>
            <a:r>
              <a:rPr lang="en-US" dirty="0"/>
              <a:t> JSON </a:t>
            </a:r>
            <a:r>
              <a:rPr lang="ru-RU" dirty="0"/>
              <a:t>документов. Затем реализовал его на </a:t>
            </a:r>
            <a:r>
              <a:rPr lang="en-US" dirty="0" err="1"/>
              <a:t>javascript</a:t>
            </a:r>
            <a:r>
              <a:rPr lang="en-US" dirty="0"/>
              <a:t> </a:t>
            </a:r>
            <a:r>
              <a:rPr lang="ru-RU" dirty="0"/>
              <a:t>в виде библиотеки </a:t>
            </a:r>
            <a:r>
              <a:rPr lang="en-US" dirty="0" err="1"/>
              <a:t>automerge</a:t>
            </a:r>
            <a:r>
              <a:rPr lang="ru-RU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Затем другие люди переписали библиотеку на </a:t>
            </a:r>
            <a:r>
              <a:rPr lang="en-US" dirty="0"/>
              <a:t>Rust</a:t>
            </a:r>
            <a:r>
              <a:rPr lang="ru-RU" dirty="0"/>
              <a:t>, и больше он не имеет никакого отношения к коду библиотеки, но имеет отношение к разработке библиотеки в целом.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5406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Также, так совпало, что его имя написано на обложке кабана, которого нужно прочитать летом.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227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Видео 4-летней давности. Далее посмотрим как ОТ работает для сравнения с </a:t>
            </a:r>
            <a:r>
              <a:rPr lang="en-US" dirty="0"/>
              <a:t>CRDT</a:t>
            </a:r>
            <a:r>
              <a:rPr lang="ru-RU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66431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Операция по вставке </a:t>
            </a:r>
            <a:r>
              <a:rPr lang="en-US" dirty="0"/>
              <a:t>“!” </a:t>
            </a:r>
            <a:r>
              <a:rPr lang="ru-RU" dirty="0"/>
              <a:t>была трансформирована.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95811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Алгоритм рабочий, но требует, чтобы все коммуникации шли через единственный центральный сервер. </a:t>
            </a:r>
          </a:p>
          <a:p>
            <a:r>
              <a:rPr lang="ru-RU" dirty="0"/>
              <a:t>Сервер устанавливает порядок операций и трансформации над ними, поэтому не может быть никаких других каналов коммуникации. </a:t>
            </a:r>
          </a:p>
          <a:p>
            <a:r>
              <a:rPr lang="ru-RU" dirty="0"/>
              <a:t>Даже два пользователя в одной комнате на одной </a:t>
            </a:r>
            <a:r>
              <a:rPr lang="ru-RU" dirty="0" err="1"/>
              <a:t>вай</a:t>
            </a:r>
            <a:r>
              <a:rPr lang="ru-RU" dirty="0"/>
              <a:t> фае вынуждены общаться через сервер на другом континенте. </a:t>
            </a:r>
          </a:p>
          <a:p>
            <a:endParaRPr lang="ru-RU" dirty="0"/>
          </a:p>
          <a:p>
            <a:r>
              <a:rPr lang="ru-RU" dirty="0"/>
              <a:t>В этом и разница с </a:t>
            </a:r>
            <a:r>
              <a:rPr lang="en-US" dirty="0"/>
              <a:t>CRDT</a:t>
            </a:r>
            <a:r>
              <a:rPr lang="ru-RU" dirty="0"/>
              <a:t>, который не делает никаких предположений о топологии сети.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13578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Еще </a:t>
            </a:r>
            <a:r>
              <a:rPr lang="en-US" dirty="0"/>
              <a:t>CRDT </a:t>
            </a:r>
            <a:r>
              <a:rPr lang="ru-RU" dirty="0"/>
              <a:t>предлагает сходимость. </a:t>
            </a:r>
          </a:p>
          <a:p>
            <a:r>
              <a:rPr lang="ru-RU" dirty="0"/>
              <a:t>После того как все пообщались, все сойдутся к одинаковому состоянию документа.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0585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ОТ элементы имели индексы, а здесь распределяются значения от 0 до 1, чтобы получить идентификатор для символа.</a:t>
            </a:r>
          </a:p>
          <a:p>
            <a:r>
              <a:rPr lang="ru-RU" dirty="0"/>
              <a:t>Каждый элемент описывается кортежем из (идентификатора символа, идентификатора узла, и самого символа).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13150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Происходит странное чередование.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0087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8001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Многие алгоритмы чередуют. В </a:t>
            </a:r>
            <a:r>
              <a:rPr lang="en-US" dirty="0" err="1"/>
              <a:t>Logoot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/>
              <a:t>lseq</a:t>
            </a:r>
            <a:r>
              <a:rPr lang="en-US" dirty="0"/>
              <a:t> </a:t>
            </a:r>
            <a:r>
              <a:rPr lang="ru-RU" dirty="0"/>
              <a:t>эта проблема слишком глубоко впечатана в алгоритм, и </a:t>
            </a:r>
            <a:r>
              <a:rPr lang="ru-RU" dirty="0" err="1"/>
              <a:t>Клеппман</a:t>
            </a:r>
            <a:r>
              <a:rPr lang="ru-RU" dirty="0"/>
              <a:t> не видит вариантов как </a:t>
            </a:r>
            <a:r>
              <a:rPr lang="ru-RU" dirty="0" err="1"/>
              <a:t>пофиксить</a:t>
            </a:r>
            <a:r>
              <a:rPr lang="ru-RU" dirty="0"/>
              <a:t> этот баг.</a:t>
            </a:r>
          </a:p>
          <a:p>
            <a:r>
              <a:rPr lang="ru-RU" dirty="0"/>
              <a:t>В других алгоритмах эта проблема решена, но они не такие эффективные. </a:t>
            </a:r>
          </a:p>
          <a:p>
            <a:endParaRPr lang="ru-RU" dirty="0"/>
          </a:p>
          <a:p>
            <a:r>
              <a:rPr lang="ru-RU" dirty="0"/>
              <a:t>Как говорит </a:t>
            </a:r>
            <a:r>
              <a:rPr lang="ru-RU" dirty="0" err="1"/>
              <a:t>Клеппман</a:t>
            </a:r>
            <a:r>
              <a:rPr lang="ru-RU" dirty="0"/>
              <a:t>, реализовать </a:t>
            </a:r>
            <a:r>
              <a:rPr lang="en-US" dirty="0"/>
              <a:t>CRDT </a:t>
            </a:r>
            <a:r>
              <a:rPr lang="ru-RU" dirty="0"/>
              <a:t>очень легко реализовать плохо. </a:t>
            </a:r>
          </a:p>
          <a:p>
            <a:r>
              <a:rPr lang="en-US" dirty="0"/>
              <a:t>CRDT </a:t>
            </a:r>
            <a:r>
              <a:rPr lang="ru-RU" dirty="0"/>
              <a:t>может иметь поведение которое может быть странным, не так как люди ожидают.</a:t>
            </a:r>
          </a:p>
          <a:p>
            <a:r>
              <a:rPr lang="ru-RU" dirty="0"/>
              <a:t>Реализовать </a:t>
            </a:r>
            <a:r>
              <a:rPr lang="en-US" dirty="0"/>
              <a:t>CRDT</a:t>
            </a:r>
            <a:r>
              <a:rPr lang="ru-RU" dirty="0"/>
              <a:t>, который будет удовлетворять пользовательским ожиданиям очень сложно.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868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Существует два подхода к CRDT, оба из которых могут обеспечить надежную конечную согласованность:</a:t>
            </a:r>
            <a:br>
              <a:rPr lang="ru-RU" dirty="0">
                <a:solidFill>
                  <a:srgbClr val="BCBEC4"/>
                </a:solidFill>
                <a:effectLst/>
              </a:rPr>
            </a:br>
            <a:r>
              <a:rPr lang="ru-RU" dirty="0">
                <a:solidFill>
                  <a:srgbClr val="BCBEC4"/>
                </a:solidFill>
                <a:effectLst/>
              </a:rPr>
              <a:t>CRDT, основанные на состоянии, и CRDT, основанные на операциях.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66849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Не особо эффективен.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2669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CRDT, основанные на состоянии, просто отправляют свое полное локальное состояние другим репликам при каждом обновлении, где полученное новое состояние затем объединяется с локальным состоянием.</a:t>
            </a:r>
            <a:endParaRPr lang="en-US" dirty="0">
              <a:solidFill>
                <a:srgbClr val="BCBEC4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Для обеспечения конечной сходимости/конвергенции функции должны соответствовать следующим свойствам.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Функция объединения должна быть коммутативной, ассоциативной и идемпотентной.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Идея заключается в том, чтобы сделать CRDT невосприимчивым к проблемам переупорядочивания и дублирования пакетов.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>
              <a:solidFill>
                <a:srgbClr val="BCBEC4"/>
              </a:solidFill>
              <a:effectLst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3731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CRDT на основе операций определяются без функции слияния.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Вместо передачи состояний, действия по обновлению передаются непосредственно в реплики и применяются.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Например, CRDT на основе операций с одним целым числом может транслировать операции (+10) или (-20).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Применение операций по-прежнему должно быть коммутативным и ассоциативным.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Однако вместо требования, чтобы применение операций было идемпотентным,</a:t>
            </a:r>
            <a:br>
              <a:rPr lang="ru-RU" dirty="0">
                <a:solidFill>
                  <a:srgbClr val="BCBEC4"/>
                </a:solidFill>
                <a:effectLst/>
              </a:rPr>
            </a:br>
            <a:r>
              <a:rPr lang="ru-RU" dirty="0">
                <a:solidFill>
                  <a:srgbClr val="BCBEC4"/>
                </a:solidFill>
                <a:effectLst/>
              </a:rPr>
              <a:t>ожидаются более строгие требования к коммуникационной инфраструктуре - все операции должны передаваться на другие реплики без дублирования.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8224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C33B3A-D284-A69E-AC00-71117993C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0B11CBA4-228A-FD38-9514-2E72E2A9F6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F754B109-369C-612F-FFB2-248B08469F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solidFill>
                  <a:srgbClr val="BCBEC4"/>
                </a:solidFill>
                <a:effectLst/>
              </a:rPr>
              <a:t>Эти две альтернативы теоретически эквивалентны, поскольку каждая из них может эмулировать другую.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Однако существуют практические различия.</a:t>
            </a:r>
          </a:p>
          <a:p>
            <a:endParaRPr lang="ru-RU" dirty="0">
              <a:solidFill>
                <a:srgbClr val="BCBEC4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CRDT, основанные на состоянии, часто проще в разработке и реализации;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их единственным требованием к коммуникационной среде является наличие какого-либо протокола сплетен.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>
              <a:solidFill>
                <a:srgbClr val="BCBEC4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Их недостаток заключается в том, что полное состояние каждого CRDT должно быть передано в конечном итоге на все остальные реплики, что может быть дорогостоящим.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>
              <a:solidFill>
                <a:srgbClr val="BCBEC4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В отличие от этого, CRDT, основанные на операциях, передают только операции обновления, которые обычно невелики. </a:t>
            </a:r>
            <a:br>
              <a:rPr lang="ru-RU" dirty="0">
                <a:solidFill>
                  <a:srgbClr val="BCBEC4"/>
                </a:solidFill>
                <a:effectLst/>
              </a:rPr>
            </a:br>
            <a:r>
              <a:rPr lang="ru-RU" dirty="0">
                <a:solidFill>
                  <a:srgbClr val="BCBEC4"/>
                </a:solidFill>
                <a:effectLst/>
              </a:rPr>
              <a:t>Однако CRDT, основанные на операциях, требуют гарантий от промежуточного программного обеспечение обмена данными; </a:t>
            </a:r>
            <a:br>
              <a:rPr lang="ru-RU" dirty="0">
                <a:solidFill>
                  <a:srgbClr val="BCBEC4"/>
                </a:solidFill>
                <a:effectLst/>
              </a:rPr>
            </a:br>
            <a:r>
              <a:rPr lang="ru-RU" dirty="0">
                <a:solidFill>
                  <a:srgbClr val="BCBEC4"/>
                </a:solidFill>
                <a:effectLst/>
              </a:rPr>
              <a:t>что операции не отбрасываются и не дублируются при передаче на другие реплики и что они выполняются в причинно-следственном порядке.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>
                <a:solidFill>
                  <a:srgbClr val="BCBEC4"/>
                </a:solidFill>
                <a:effectLst/>
              </a:rPr>
              <a:t>Хотя CRDT на основе операций предъявляют больше требований к протоколу для передачи операций между репликами, они используют меньшую пропускную способность, чем CRDT на основе состояний, когда количество транзакций невелико по сравнению с размером внутреннего состояния. </a:t>
            </a:r>
            <a:br>
              <a:rPr lang="ru-RU" dirty="0">
                <a:solidFill>
                  <a:srgbClr val="BCBEC4"/>
                </a:solidFill>
                <a:effectLst/>
              </a:rPr>
            </a:br>
            <a:endParaRPr lang="ru-RU" dirty="0">
              <a:solidFill>
                <a:srgbClr val="BCBEC4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>
              <a:solidFill>
                <a:srgbClr val="BCBEC4"/>
              </a:solidFill>
              <a:effectLst/>
            </a:endParaRPr>
          </a:p>
          <a:p>
            <a:endParaRPr lang="ru-RU" dirty="0">
              <a:solidFill>
                <a:srgbClr val="BCBEC4"/>
              </a:solidFill>
              <a:effectLst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F659250-8CD8-FE78-2B66-469D02B5D4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3764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LWW – </a:t>
            </a:r>
            <a:r>
              <a:rPr lang="ru-RU" dirty="0"/>
              <a:t>добавляется метка времени к элементам. </a:t>
            </a:r>
          </a:p>
          <a:p>
            <a:r>
              <a:rPr lang="ru-RU" dirty="0"/>
              <a:t>Если элемент есть в </a:t>
            </a:r>
            <a:r>
              <a:rPr lang="en-US" dirty="0"/>
              <a:t>remove-set</a:t>
            </a:r>
            <a:r>
              <a:rPr lang="ru-RU" dirty="0"/>
              <a:t>, но метка старее, чем в </a:t>
            </a:r>
            <a:r>
              <a:rPr lang="en-US" dirty="0"/>
              <a:t>add-set</a:t>
            </a:r>
            <a:r>
              <a:rPr lang="ru-RU" dirty="0"/>
              <a:t>, то элемент существует. </a:t>
            </a:r>
          </a:p>
          <a:p>
            <a:r>
              <a:rPr lang="ru-RU" dirty="0"/>
              <a:t>Если метка совпадает, то разработчики вынуждены заранее выбрать, будет ли алгоритм смещен в сторону победы добавления элемента, или удаления. </a:t>
            </a:r>
          </a:p>
          <a:p>
            <a:endParaRPr lang="ru-RU" dirty="0"/>
          </a:p>
          <a:p>
            <a:r>
              <a:rPr lang="en-US" dirty="0"/>
              <a:t>OR – </a:t>
            </a:r>
            <a:r>
              <a:rPr lang="ru-RU" dirty="0"/>
              <a:t>на каждый элемент список тегов добавления и удаления. Элемент есть, если вычитание удаления из добавления дает непустое множество.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6179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Насчет применений. Нашел рекламу </a:t>
            </a:r>
            <a:r>
              <a:rPr lang="en-US" dirty="0"/>
              <a:t>Redis Enterprise. </a:t>
            </a:r>
            <a:r>
              <a:rPr lang="ru-RU" dirty="0"/>
              <a:t>Они предлагают вот такую штуку </a:t>
            </a:r>
            <a:r>
              <a:rPr lang="en-US" dirty="0"/>
              <a:t>Active-Active </a:t>
            </a:r>
            <a:r>
              <a:rPr lang="en-US" dirty="0" err="1"/>
              <a:t>Georeplication</a:t>
            </a:r>
            <a:r>
              <a:rPr lang="ru-RU" dirty="0"/>
              <a:t>. Доступность 99.999%</a:t>
            </a:r>
            <a:endParaRPr lang="en-US" dirty="0"/>
          </a:p>
          <a:p>
            <a:endParaRPr lang="en-US" dirty="0"/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open sans" panose="020F0502020204030204" pitchFamily="34" charset="0"/>
              </a:rPr>
              <a:t>multi-master replication between geographically distributed datacenters.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185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53B4F-134C-2488-FD5A-D5E119B50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753AD87-DE57-B84E-25C1-CB2831BD1E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C372A901-7605-D161-4B81-4C94332F7E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Насчет применений. Нашел рекламу </a:t>
            </a:r>
            <a:r>
              <a:rPr lang="en-US" dirty="0"/>
              <a:t>Redis Enterprise. </a:t>
            </a:r>
            <a:r>
              <a:rPr lang="ru-RU" dirty="0"/>
              <a:t>Они предлагают вот такую штуку. Доступность 99.999%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EBD0406-678F-1C72-2727-8C3B7EA824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0552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NoSQL </a:t>
            </a:r>
            <a:r>
              <a:rPr lang="ru-RU" dirty="0"/>
              <a:t>база данных </a:t>
            </a:r>
            <a:r>
              <a:rPr lang="en-US" dirty="0"/>
              <a:t>Riak</a:t>
            </a:r>
            <a:r>
              <a:rPr lang="ru-RU" dirty="0"/>
              <a:t> была одной из первых, которая добавила поддержку </a:t>
            </a:r>
            <a:r>
              <a:rPr lang="en-US" dirty="0"/>
              <a:t>CRDT</a:t>
            </a:r>
            <a:r>
              <a:rPr lang="ru-RU" dirty="0"/>
              <a:t>. Было это в далеком 2013 году. </a:t>
            </a:r>
          </a:p>
          <a:p>
            <a:r>
              <a:rPr lang="en-US" dirty="0"/>
              <a:t>Riak </a:t>
            </a:r>
            <a:r>
              <a:rPr lang="ru-RU" dirty="0"/>
              <a:t>предоставляет типы данных, которые автоматически решают конфликты. </a:t>
            </a:r>
            <a:endParaRPr lang="en-US" dirty="0"/>
          </a:p>
          <a:p>
            <a:endParaRPr lang="en-US" dirty="0"/>
          </a:p>
          <a:p>
            <a:r>
              <a:rPr lang="ru-RU" dirty="0"/>
              <a:t>Вот примеры, как </a:t>
            </a:r>
            <a:r>
              <a:rPr lang="en-US" dirty="0"/>
              <a:t>CRDT </a:t>
            </a:r>
            <a:r>
              <a:rPr lang="ru-RU" dirty="0"/>
              <a:t>используется в распределенных базах данных. Но как я говорил в начале (как написано на вики), разработка </a:t>
            </a:r>
            <a:r>
              <a:rPr lang="en-US" dirty="0"/>
              <a:t>CRDT </a:t>
            </a:r>
            <a:r>
              <a:rPr lang="ru-RU" dirty="0"/>
              <a:t>была мотивирована </a:t>
            </a:r>
            <a:r>
              <a:rPr lang="ru-RU" dirty="0" err="1"/>
              <a:t>колаб</a:t>
            </a:r>
            <a:r>
              <a:rPr lang="ru-RU" dirty="0"/>
              <a:t> текст редакторами.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816BF9-126D-45AF-BBAE-D5959276B60B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2172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2CC913-5AF7-C77C-6842-221664C58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76745D4-18FD-4B0B-881A-C5EAF43D9D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BEC9B6-BF47-4200-652C-6B8FBBF40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56C019-3D70-FF28-3E04-E67A41247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F146782-BE5C-4DDA-A8F0-F1CC954FE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2376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9EB080-DD40-33F4-4945-272CAB456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8829C8F-6C2F-F138-673F-410EE75D3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FAAB33-2703-6CF1-D51B-8663C34CF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79E68B-2E5A-B68D-B887-BF2987D23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3DBF91-EE31-16DD-DD0C-C939F07C7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9296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5AA6E35-24E6-35D5-0D58-28C0A15C4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A7DDC57-2420-1AB7-DA3B-C5BBA99EF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B112F9-11F5-851C-B909-665E4C2DB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0B0FE3-69DC-788B-7C33-EE676F5B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4DAD17-0FE5-3BC7-8FA8-A22A197B7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963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4BF87E-CCA4-2A19-34F8-D41B1101F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F660A6-27D0-2934-63C5-F9C758626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719638-DA26-FBCB-1AE2-490D30A35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925F93-0AB5-A287-3DD5-8883A543E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8F4715-32A2-EE54-21DB-3C87A5579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38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D93309-7773-BE5A-40BC-EC1FD74BB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03EDFC-1C05-BF4F-8836-2E34B5CDF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3E741A-B42A-DE51-2F82-55A85E143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60A1DA-710F-F09F-274B-840FD2DA4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211B39-E3D2-B51B-7FAE-EB05184E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1771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48FF5E-43E2-34F2-1983-C24F16E1B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970206-BF2D-554F-BFC0-75BAAB6812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C612BE5-9452-A4EA-CED4-C8993C515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B3CD454-AAE7-5326-7A86-E22CF5A3E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7732AE1-461C-3FD9-2A02-A065D72D9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67E3B3D-1940-95EC-3DEA-DEB2C17C2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7429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6A16F2-FC5F-51AB-4F7E-5BEDB5F82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51E2A4-094D-2A4D-A0A9-04AADDE35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C8637F-BC51-0F9A-02E2-2EDDF50139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B00AAD3-CD96-6FEA-66BE-ABC21F714E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3B0291B-BAD0-D807-58A4-96EFD15691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1B98AAD-FCB6-C0ED-3D4E-7C77FD821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C3CDA73-E0E0-8A8E-13D4-844B2ABC7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1FAB6AB-D3DB-0398-FFDF-88F5465EE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9973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E76E11-16FF-76EB-0352-8A04C4F01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26B1FE2-9DA4-D815-50D3-852869643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DA1A160-7979-8F0E-8E83-184D0DF36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222010F-459F-F7F2-77E8-4891188FD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511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68E1891-5145-0D6A-E97B-6B52F9452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765D37C-5A8C-19CD-F62F-A1F4E36FF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4737059-09CD-3D03-D2FA-6AE9F6BAC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1979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A8FCFB-2E69-B26B-D594-788571727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7F8CB8-D376-C20E-E731-0D8701A56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51E8B97-62E2-0A67-2FA6-AA8D38CA54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F2E218-DF26-D277-DFC9-72DC11B22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E0BC05-655A-E845-6E77-1171623B6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CAF617D-770B-06B9-A9F6-C0E902DE6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50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93F44A-D306-C841-70A0-A5F0B3660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1AE80CE-62DC-5748-D355-0EC3BF4E0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1E3AFE-6DED-A41D-E0B4-088653BB8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35904DE-CA5C-AB35-BDD7-597E54F62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A1AD2D8-C55E-293A-AC13-83551700B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B736E6D-513E-31E4-19E2-D549FEAB1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4361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7982FB-BCE7-DC26-BFF9-67B231B2A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C044BB6-D5F6-4186-5652-EEFD29F7E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230D92-3032-909F-A2E7-0F62D36E18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BEC65D-9362-4DEB-9A8A-7786D41D778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DB5851-1DE6-BD9D-AC29-0EEEFB670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190EB6-CBC2-F4EA-0202-19485B8D11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2AF248-2F68-4FF7-A0CC-2CEEF5D7F25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7566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C6D11B-EFD1-C0F0-4525-484396670D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CRDT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40A9DC5-AC33-3E5F-7366-9BA291FAA5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Conflict-free replicated data type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68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DC91636-990E-F143-73A8-58F71253C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29" y="742575"/>
            <a:ext cx="11231542" cy="537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092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8C8049-C83C-A230-802A-87B9B41CD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43" y="806698"/>
            <a:ext cx="11733514" cy="524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387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C87CF6F-6E60-05C8-0B3C-203A58FE1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005" y="661737"/>
            <a:ext cx="11523990" cy="5253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30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A246A9-2328-1F99-82D4-A5C9473CC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905" y="160588"/>
            <a:ext cx="10515600" cy="777875"/>
          </a:xfrm>
        </p:spPr>
        <p:txBody>
          <a:bodyPr/>
          <a:lstStyle/>
          <a:p>
            <a:r>
              <a:rPr lang="en-US" dirty="0"/>
              <a:t>CRDT </a:t>
            </a:r>
            <a:r>
              <a:rPr lang="ru-RU" dirty="0"/>
              <a:t>типы данных в </a:t>
            </a:r>
            <a:r>
              <a:rPr lang="en-US" dirty="0"/>
              <a:t>Riak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B9F21C-74D3-8291-C559-79E29B709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726" y="1253331"/>
            <a:ext cx="10515600" cy="4351338"/>
          </a:xfrm>
        </p:spPr>
        <p:txBody>
          <a:bodyPr/>
          <a:lstStyle/>
          <a:p>
            <a:r>
              <a:rPr lang="en-US" dirty="0"/>
              <a:t>Counter: PN-Counter</a:t>
            </a:r>
          </a:p>
          <a:p>
            <a:r>
              <a:rPr lang="en-US" dirty="0"/>
              <a:t>Set: OR-Set</a:t>
            </a:r>
          </a:p>
          <a:p>
            <a:r>
              <a:rPr lang="en-US" dirty="0"/>
              <a:t>Map: Update-wins Map of CRDTs</a:t>
            </a:r>
          </a:p>
          <a:p>
            <a:r>
              <a:rPr lang="en-US" dirty="0"/>
              <a:t>(Boolean) Flag: OR-Set </a:t>
            </a:r>
            <a:r>
              <a:rPr lang="ru-RU" dirty="0"/>
              <a:t>где максимум 1 элемент</a:t>
            </a:r>
          </a:p>
          <a:p>
            <a:r>
              <a:rPr lang="en-US" dirty="0"/>
              <a:t>Register: </a:t>
            </a:r>
            <a:r>
              <a:rPr lang="ru-RU" dirty="0"/>
              <a:t>пары (</a:t>
            </a:r>
            <a:r>
              <a:rPr lang="en-US" dirty="0"/>
              <a:t>value, timestamp)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5687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CF39A73-34A9-486C-F669-01ECA9AA8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5250"/>
            <a:ext cx="12192000" cy="62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331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E0BF2-132D-AA07-E0E0-30C9A9FAD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1D0B38-9C94-605F-172A-CBDC701D6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2FD6519-D43F-729A-B7B8-9FC4E6531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128"/>
            <a:ext cx="12192000" cy="601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76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8A184E-110B-C0FC-1D3F-DFA03930C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1978BC-BC15-B444-D97D-39888E302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9B43A4B-1D68-E74E-679E-96AE00C0A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677" y="266258"/>
            <a:ext cx="9640645" cy="632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4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FDC37B-2D04-E696-A9E1-9A605168B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6F19EC-F3C5-5FD9-AF78-D92C4A454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9C4C00-464D-1CD2-0094-E50C03888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019" y="9047"/>
            <a:ext cx="9573961" cy="683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592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1681A0-4466-8B54-DB47-10FD3530D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C3F8C2-20E0-2734-C255-30FE6EF60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8FF764-63E0-2DFA-51F8-96DE82CED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827" y="0"/>
            <a:ext cx="93983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61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3F7D15-4710-0FF1-500B-8063CEEAE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7DFBED-C3B4-835E-F3F5-470A1C133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30DAAD6-44A1-F6E3-57BD-037FDA492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203" y="147179"/>
            <a:ext cx="9621593" cy="656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05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FAFC1F-C88E-3380-0219-C1D5F1BD2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584" y="18255"/>
            <a:ext cx="10515600" cy="841281"/>
          </a:xfrm>
        </p:spPr>
        <p:txBody>
          <a:bodyPr/>
          <a:lstStyle/>
          <a:p>
            <a:r>
              <a:rPr lang="ru-RU" dirty="0"/>
              <a:t>Определение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C98A6AD-6CFA-E034-33E1-6DC4E603B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584" y="1152144"/>
            <a:ext cx="10872216" cy="5024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Бесконфликтно-реплицируемые типы данных (CRDT) — это структура данных, реплицируемая на нескольких компьютерах в сети, обладающая следующими свойствами:</a:t>
            </a:r>
          </a:p>
          <a:p>
            <a:pPr marL="0" indent="0">
              <a:buNone/>
            </a:pPr>
            <a:r>
              <a:rPr lang="ru-RU" dirty="0"/>
              <a:t>1. Приложение может обновлять любую реплику независимо, параллельно и без координации с другими репликами.</a:t>
            </a:r>
          </a:p>
          <a:p>
            <a:pPr marL="0" indent="0">
              <a:buNone/>
            </a:pPr>
            <a:r>
              <a:rPr lang="ru-RU" dirty="0"/>
              <a:t>2. Алгоритм (встроенный в тип данных) автоматически разрешает возможные несогласованности, которые могут возникать.</a:t>
            </a:r>
          </a:p>
          <a:p>
            <a:pPr marL="0" indent="0">
              <a:buNone/>
            </a:pPr>
            <a:r>
              <a:rPr lang="ru-RU" dirty="0"/>
              <a:t>3. Хотя реплики могут иметь разное состояние в конкретный момент времени, они гарантированно со временем сойдутся к одному состоянию.</a:t>
            </a:r>
          </a:p>
        </p:txBody>
      </p:sp>
    </p:spTree>
    <p:extLst>
      <p:ext uri="{BB962C8B-B14F-4D97-AF65-F5344CB8AC3E}">
        <p14:creationId xmlns:p14="http://schemas.microsoft.com/office/powerpoint/2010/main" val="2037787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2AD90B-000F-A658-F9D8-04F7F4408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62676D-2193-29CF-53C2-6A0212F3F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A56CFB-BFEB-2E7B-D48F-60B880BE3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470" y="0"/>
            <a:ext cx="9255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987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9D5E91-2E59-8432-1BB0-C75A11D7F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4A0A00-8BEC-83CD-516C-56E28DB19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D72B628-4B9A-22F3-841E-B5DEE9FD3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8779" y="0"/>
            <a:ext cx="9234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2312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3BAC75-03B1-FB51-A746-AD31CCB96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A06379-2E78-77CB-E6C6-E107BCD84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44AF80-D8C1-4138-76A6-5EED30CCA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34" y="626802"/>
            <a:ext cx="11301332" cy="555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4619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69804E-C05D-3FD7-4FD2-6867B55E0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9F37D2-3D59-97A3-CD7B-BDE061226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AB4929-0AB0-CA30-7813-F206C462F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20" y="515554"/>
            <a:ext cx="11930780" cy="597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137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0BD0B7-FF0E-9CD0-275F-E1938A11B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BF9743-E154-0D04-F0D6-B1974426F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BBA9386-0A3D-0AA7-10E1-DF0ABC9E6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152" y="0"/>
            <a:ext cx="9219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053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6C8912-14B9-901C-1B63-CB6320C76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44A2B5-67EF-9D47-1796-997B67CEE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C56530-4558-741A-32AB-A21D48DAE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133" y="942819"/>
            <a:ext cx="10498389" cy="497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14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B29F83-763A-F190-B0F8-7D029322F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6E916B-4CE6-3F63-93C0-9114C6A11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3C834B6-D06E-CB32-B117-2734A24B3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008" y="216569"/>
            <a:ext cx="10825273" cy="608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840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EB55CA-0D5F-B598-7B63-7D50D5FBC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4DFB64-3C56-7BB1-4190-E4F98CC92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584347C-0B9C-7A33-A007-015FCDCCE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967" y="99548"/>
            <a:ext cx="8888065" cy="665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6041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8C8A26-54DC-BF1B-C00F-FB1215B56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FF27BC-5AB4-3300-E694-DB7C821C2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7C5F3D-5D8A-CFA0-E2F7-B362A182B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12" y="204537"/>
            <a:ext cx="11494153" cy="640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59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0BA482-3A1E-FD44-7F83-369390B69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Типы </a:t>
            </a:r>
            <a:r>
              <a:rPr lang="en-US" dirty="0"/>
              <a:t>CRDT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BBDDA2-5211-2B56-F3B8-E762188BA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State-based CRDT (</a:t>
            </a:r>
            <a:r>
              <a:rPr lang="en-US" dirty="0" err="1"/>
              <a:t>CvRDT</a:t>
            </a:r>
            <a:r>
              <a:rPr lang="en-US" dirty="0"/>
              <a:t>)</a:t>
            </a:r>
          </a:p>
          <a:p>
            <a:r>
              <a:rPr lang="en-US" dirty="0"/>
              <a:t>Operation-based CRDT (</a:t>
            </a:r>
            <a:r>
              <a:rPr lang="en-US" dirty="0" err="1"/>
              <a:t>CmRDT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38630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B92B54-65B2-2783-5AC4-256606027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State-based CRDT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34A206-B25A-7619-099C-B1FA0E273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Отправка полного состояния</a:t>
            </a:r>
          </a:p>
          <a:p>
            <a:r>
              <a:rPr lang="ru-RU" dirty="0"/>
              <a:t>Функция слияния: коммутативная, ассоциативная, идемпотентная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9364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F4B39E-2728-8B98-72F4-2AC120E36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5301BF-10C4-4AF5-F8A2-573B32078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Operation-based CRDT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58BDFA-4C9E-4757-C41E-37951BF67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Без функции слияния</a:t>
            </a:r>
          </a:p>
          <a:p>
            <a:r>
              <a:rPr lang="ru-RU" dirty="0"/>
              <a:t>Отсутствие дублирования операций при передаче</a:t>
            </a:r>
          </a:p>
        </p:txBody>
      </p:sp>
    </p:spTree>
    <p:extLst>
      <p:ext uri="{BB962C8B-B14F-4D97-AF65-F5344CB8AC3E}">
        <p14:creationId xmlns:p14="http://schemas.microsoft.com/office/powerpoint/2010/main" val="3329405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B1B77-3F11-FEC3-3F7C-2076CA0CD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697D6F-DD95-8E0C-E7CD-C8101123D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8857"/>
            <a:ext cx="10515600" cy="721859"/>
          </a:xfrm>
        </p:spPr>
        <p:txBody>
          <a:bodyPr/>
          <a:lstStyle/>
          <a:p>
            <a:r>
              <a:rPr lang="ru-RU" dirty="0"/>
              <a:t>Сравнение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963EDB-F3F6-7641-C08C-E3AE8BAA4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4511"/>
            <a:ext cx="10515600" cy="558754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Теоретически эквивалентны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/>
              <a:t>State-based CRDT (</a:t>
            </a:r>
            <a:r>
              <a:rPr lang="en-US" dirty="0" err="1"/>
              <a:t>CvRDT</a:t>
            </a:r>
            <a:r>
              <a:rPr lang="en-US" dirty="0"/>
              <a:t>)</a:t>
            </a:r>
            <a:endParaRPr lang="ru-RU" dirty="0"/>
          </a:p>
          <a:p>
            <a:r>
              <a:rPr lang="ru-RU" dirty="0"/>
              <a:t>Проще реализовать</a:t>
            </a:r>
          </a:p>
          <a:p>
            <a:r>
              <a:rPr lang="ru-RU" dirty="0"/>
              <a:t>Распространение через сплетни</a:t>
            </a:r>
          </a:p>
          <a:p>
            <a:r>
              <a:rPr lang="ru-RU" dirty="0"/>
              <a:t>Дорогостоящая отправка полного состояния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Operation-based CRDT (</a:t>
            </a:r>
            <a:r>
              <a:rPr lang="en-US" dirty="0" err="1"/>
              <a:t>CmRDT</a:t>
            </a:r>
            <a:r>
              <a:rPr lang="en-US" dirty="0"/>
              <a:t>)</a:t>
            </a:r>
            <a:endParaRPr lang="ru-RU" dirty="0"/>
          </a:p>
          <a:p>
            <a:r>
              <a:rPr lang="ru-RU" dirty="0"/>
              <a:t>Операции обычно невелики</a:t>
            </a:r>
          </a:p>
          <a:p>
            <a:r>
              <a:rPr lang="ru-RU" dirty="0"/>
              <a:t>Повышенные требования к протоколу передачи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484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DB3325-1595-1C63-F445-EBE7A6DBE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</a:t>
            </a:r>
            <a:r>
              <a:rPr lang="en-US" dirty="0"/>
              <a:t>CRDT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891AF9-71F7-C639-5DBE-FD43EFDD9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G-Counter </a:t>
            </a:r>
            <a:r>
              <a:rPr lang="ru-RU" dirty="0"/>
              <a:t>(Только растущий Счетчик)</a:t>
            </a:r>
            <a:endParaRPr lang="en-US" dirty="0"/>
          </a:p>
          <a:p>
            <a:r>
              <a:rPr lang="ru-RU" dirty="0"/>
              <a:t>PN-</a:t>
            </a:r>
            <a:r>
              <a:rPr lang="en-US" dirty="0"/>
              <a:t>Counter</a:t>
            </a:r>
            <a:r>
              <a:rPr lang="ru-RU" dirty="0"/>
              <a:t> (счетчик положительных и отрицательных значений)</a:t>
            </a:r>
            <a:endParaRPr lang="en-US" dirty="0"/>
          </a:p>
          <a:p>
            <a:r>
              <a:rPr lang="ru-RU" dirty="0"/>
              <a:t>G-</a:t>
            </a:r>
            <a:r>
              <a:rPr lang="ru-RU" dirty="0" err="1"/>
              <a:t>Set</a:t>
            </a:r>
            <a:r>
              <a:rPr lang="ru-RU" dirty="0"/>
              <a:t> (множества только для увеличения)</a:t>
            </a:r>
            <a:endParaRPr lang="en-US" dirty="0"/>
          </a:p>
          <a:p>
            <a:r>
              <a:rPr lang="en-US" dirty="0"/>
              <a:t>2P-Set (Two-Phase Set)</a:t>
            </a:r>
          </a:p>
          <a:p>
            <a:r>
              <a:rPr lang="en-US" dirty="0"/>
              <a:t>LWW-Element-Set (Last-Write-Wins-Element-Set)</a:t>
            </a:r>
          </a:p>
          <a:p>
            <a:r>
              <a:rPr lang="en-US" dirty="0"/>
              <a:t>OR-Set (Observed-Remove Set)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8324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10">
            <a:extLst>
              <a:ext uri="{FF2B5EF4-FFF2-40B4-BE49-F238E27FC236}">
                <a16:creationId xmlns:a16="http://schemas.microsoft.com/office/drawing/2014/main" id="{73B38846-D830-0A1E-2631-C5044B357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7AEEB9C-9B94-58C3-5481-BE20A707A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71" y="671127"/>
            <a:ext cx="10621857" cy="551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305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53BED-539A-A653-7DCC-E4B19AB98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31E270-A6D1-CDAA-4A00-200862C52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071" y="804496"/>
            <a:ext cx="11345858" cy="52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27038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1113</Words>
  <Application>Microsoft Office PowerPoint</Application>
  <PresentationFormat>Широкоэкранный</PresentationFormat>
  <Paragraphs>116</Paragraphs>
  <Slides>28</Slides>
  <Notes>20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3" baseType="lpstr">
      <vt:lpstr>Aptos</vt:lpstr>
      <vt:lpstr>Aptos Display</vt:lpstr>
      <vt:lpstr>Arial</vt:lpstr>
      <vt:lpstr>open sans</vt:lpstr>
      <vt:lpstr>Тема Office</vt:lpstr>
      <vt:lpstr>CRDT</vt:lpstr>
      <vt:lpstr>Определение</vt:lpstr>
      <vt:lpstr>Типы CRDT</vt:lpstr>
      <vt:lpstr>State-based CRDT</vt:lpstr>
      <vt:lpstr>Operation-based CRDT</vt:lpstr>
      <vt:lpstr>Сравнение</vt:lpstr>
      <vt:lpstr>Примеры CRDT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CRDT типы данных в Riak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Fine Danil</dc:creator>
  <cp:lastModifiedBy>Fine Danil</cp:lastModifiedBy>
  <cp:revision>27</cp:revision>
  <dcterms:created xsi:type="dcterms:W3CDTF">2025-05-15T19:48:31Z</dcterms:created>
  <dcterms:modified xsi:type="dcterms:W3CDTF">2025-05-15T22:18:50Z</dcterms:modified>
</cp:coreProperties>
</file>

<file path=docProps/thumbnail.jpeg>
</file>